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57" r:id="rId3"/>
    <p:sldId id="258" r:id="rId4"/>
    <p:sldId id="259" r:id="rId5"/>
    <p:sldId id="260" r:id="rId6"/>
    <p:sldId id="26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720"/>
  </p:normalViewPr>
  <p:slideViewPr>
    <p:cSldViewPr snapToGrid="0">
      <p:cViewPr varScale="1">
        <p:scale>
          <a:sx n="78" d="100"/>
          <a:sy n="78" d="100"/>
        </p:scale>
        <p:origin x="77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5BAE5-9099-4612-ADD6-6CBC1F063DED}"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5E2B6-D0AC-417E-853D-8FDD9C7BD3BD}" type="slidenum">
              <a:rPr lang="en-US" smtClean="0"/>
              <a:t>‹#›</a:t>
            </a:fld>
            <a:endParaRPr lang="en-US"/>
          </a:p>
        </p:txBody>
      </p:sp>
    </p:spTree>
    <p:extLst>
      <p:ext uri="{BB962C8B-B14F-4D97-AF65-F5344CB8AC3E}">
        <p14:creationId xmlns:p14="http://schemas.microsoft.com/office/powerpoint/2010/main" val="2522588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 do you notice, what do you wonder?”</a:t>
            </a:r>
          </a:p>
          <a:p>
            <a:r>
              <a:rPr lang="en-US" sz="1200" b="0" i="1" kern="1200" dirty="0">
                <a:solidFill>
                  <a:schemeClr val="tx1"/>
                </a:solidFill>
                <a:effectLst/>
                <a:latin typeface="+mn-lt"/>
                <a:ea typeface="+mn-ea"/>
                <a:cs typeface="+mn-cs"/>
              </a:rPr>
              <a:t>Ask them –</a:t>
            </a:r>
            <a:r>
              <a:rPr lang="en-US" sz="1200" b="0" i="0" kern="1200" dirty="0">
                <a:solidFill>
                  <a:schemeClr val="tx1"/>
                </a:solidFill>
                <a:effectLst/>
                <a:latin typeface="+mn-lt"/>
                <a:ea typeface="+mn-ea"/>
                <a:cs typeface="+mn-cs"/>
              </a:rPr>
              <a:t> “Share with your partner/group what you notice and wonder.”</a:t>
            </a:r>
          </a:p>
          <a:p>
            <a:r>
              <a:rPr lang="en-US" sz="1200" b="0" i="1" kern="1200" dirty="0">
                <a:solidFill>
                  <a:schemeClr val="tx1"/>
                </a:solidFill>
                <a:effectLst/>
                <a:latin typeface="+mn-lt"/>
                <a:ea typeface="+mn-ea"/>
                <a:cs typeface="+mn-cs"/>
              </a:rPr>
              <a:t>After they’ve discussed with partner/group, have them share with the whole class.</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Accept all their notice/wonder comments.</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Make a chart on the board with three columns, labeled “Too Low”/”Just right”/”Too High”</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your pair/group, decide how many lines there are? What’s an answer that’s too low? Too high?</a:t>
            </a:r>
          </a:p>
          <a:p>
            <a:r>
              <a:rPr lang="en-US" sz="1200" b="0" i="1" kern="1200" dirty="0">
                <a:solidFill>
                  <a:schemeClr val="tx1"/>
                </a:solidFill>
                <a:effectLst/>
                <a:latin typeface="+mn-lt"/>
                <a:ea typeface="+mn-ea"/>
                <a:cs typeface="+mn-cs"/>
              </a:rPr>
              <a:t>Record answers suggested by each pair/group.</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“What’s a ‘just right’ estimate based on these too low/too high boundaries?” </a:t>
            </a:r>
            <a:r>
              <a:rPr lang="en-US" sz="1200" b="0" i="1" kern="1200" dirty="0">
                <a:solidFill>
                  <a:schemeClr val="tx1"/>
                </a:solidFill>
                <a:effectLst/>
                <a:latin typeface="+mn-lt"/>
                <a:ea typeface="+mn-ea"/>
                <a:cs typeface="+mn-cs"/>
              </a:rPr>
              <a:t>Record their estimates, allowing students to adjust their estimate boundaries or estimate as they entertain the input from other groups.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95E2B6-D0AC-417E-853D-8FDD9C7BD3BD}" type="slidenum">
              <a:rPr lang="en-US" smtClean="0"/>
              <a:t>1</a:t>
            </a:fld>
            <a:endParaRPr lang="en-US"/>
          </a:p>
        </p:txBody>
      </p:sp>
    </p:spTree>
    <p:extLst>
      <p:ext uri="{BB962C8B-B14F-4D97-AF65-F5344CB8AC3E}">
        <p14:creationId xmlns:p14="http://schemas.microsoft.com/office/powerpoint/2010/main" val="52938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“what’s different in this video?</a:t>
            </a:r>
          </a:p>
          <a:p>
            <a:r>
              <a:rPr lang="en-US" sz="1200" b="0" i="0" kern="1200" dirty="0">
                <a:solidFill>
                  <a:schemeClr val="tx1"/>
                </a:solidFill>
                <a:effectLst/>
                <a:latin typeface="+mn-lt"/>
                <a:ea typeface="+mn-ea"/>
                <a:cs typeface="+mn-cs"/>
              </a:rPr>
              <a:t> “What’s new?”</a:t>
            </a:r>
          </a:p>
          <a:p>
            <a:r>
              <a:rPr lang="en-US" sz="1200" b="0" i="1" kern="1200" dirty="0">
                <a:solidFill>
                  <a:schemeClr val="tx1"/>
                </a:solidFill>
                <a:effectLst/>
                <a:latin typeface="+mn-lt"/>
                <a:ea typeface="+mn-ea"/>
                <a:cs typeface="+mn-cs"/>
              </a:rPr>
              <a:t>They should notice the horizontal lines and the months at the bottom. If students think the original lines have changed, elicit a discussion from other students – do you agree that the white/blue lines have changed? (They haven’t!)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“How does the new information change what you know about all those lines?”</a:t>
            </a:r>
          </a:p>
          <a:p>
            <a:r>
              <a:rPr lang="en-US" sz="1200" b="0" i="1" kern="1200" dirty="0">
                <a:solidFill>
                  <a:schemeClr val="tx1"/>
                </a:solidFill>
                <a:effectLst/>
                <a:latin typeface="+mn-lt"/>
                <a:ea typeface="+mn-ea"/>
                <a:cs typeface="+mn-cs"/>
              </a:rPr>
              <a:t>(The added information of the months should lead them to understand that each line is one year)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Using the horizontal orange lines:</a:t>
            </a:r>
          </a:p>
          <a:p>
            <a:r>
              <a:rPr lang="en-US" sz="1200" b="0" i="0" kern="1200" dirty="0">
                <a:solidFill>
                  <a:schemeClr val="tx1"/>
                </a:solidFill>
                <a:effectLst/>
                <a:latin typeface="+mn-lt"/>
                <a:ea typeface="+mn-ea"/>
                <a:cs typeface="+mn-cs"/>
              </a:rPr>
              <a:t>“What can you tell me about the ‘journey’ of each line?”</a:t>
            </a:r>
          </a:p>
          <a:p>
            <a:r>
              <a:rPr lang="en-US" sz="1200" b="0" i="0" kern="1200" dirty="0">
                <a:solidFill>
                  <a:schemeClr val="tx1"/>
                </a:solidFill>
                <a:effectLst/>
                <a:latin typeface="+mn-lt"/>
                <a:ea typeface="+mn-ea"/>
                <a:cs typeface="+mn-cs"/>
              </a:rPr>
              <a:t>“What patterns do you see?”</a:t>
            </a:r>
          </a:p>
          <a:p>
            <a:r>
              <a:rPr lang="en-US" sz="1200" b="0" i="0" kern="1200" dirty="0">
                <a:solidFill>
                  <a:schemeClr val="tx1"/>
                </a:solidFill>
                <a:effectLst/>
                <a:latin typeface="+mn-lt"/>
                <a:ea typeface="+mn-ea"/>
                <a:cs typeface="+mn-cs"/>
              </a:rPr>
              <a:t>“What can you tell me about the start and end of each individual line?”</a:t>
            </a:r>
          </a:p>
          <a:p>
            <a:r>
              <a:rPr lang="en-US" sz="1200" b="0" i="1" kern="1200" dirty="0">
                <a:solidFill>
                  <a:schemeClr val="tx1"/>
                </a:solidFill>
                <a:effectLst/>
                <a:latin typeface="+mn-lt"/>
                <a:ea typeface="+mn-ea"/>
                <a:cs typeface="+mn-cs"/>
              </a:rPr>
              <a:t>Without referring directly to the data you collected in the too low/too high chart in Step 1 ask: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“If each line represents a year, and without counting them, how many years do you think this data covers?”</a:t>
            </a:r>
          </a:p>
          <a:p>
            <a:r>
              <a:rPr lang="en-US" sz="1200" b="0" i="0" kern="1200" dirty="0">
                <a:solidFill>
                  <a:schemeClr val="tx1"/>
                </a:solidFill>
                <a:effectLst/>
                <a:latin typeface="+mn-lt"/>
                <a:ea typeface="+mn-ea"/>
                <a:cs typeface="+mn-cs"/>
              </a:rPr>
              <a:t>“What’s an answer that’s too low? Too high? Do you want to adjust any of your estimates?</a:t>
            </a:r>
          </a:p>
          <a:p>
            <a:endParaRPr lang="en-US" dirty="0"/>
          </a:p>
        </p:txBody>
      </p:sp>
      <p:sp>
        <p:nvSpPr>
          <p:cNvPr id="4" name="Slide Number Placeholder 3"/>
          <p:cNvSpPr>
            <a:spLocks noGrp="1"/>
          </p:cNvSpPr>
          <p:nvPr>
            <p:ph type="sldNum" sz="quarter" idx="5"/>
          </p:nvPr>
        </p:nvSpPr>
        <p:spPr/>
        <p:txBody>
          <a:bodyPr/>
          <a:lstStyle/>
          <a:p>
            <a:fld id="{2B95E2B6-D0AC-417E-853D-8FDD9C7BD3BD}" type="slidenum">
              <a:rPr lang="en-US" smtClean="0"/>
              <a:t>2</a:t>
            </a:fld>
            <a:endParaRPr lang="en-US"/>
          </a:p>
        </p:txBody>
      </p:sp>
    </p:spTree>
    <p:extLst>
      <p:ext uri="{BB962C8B-B14F-4D97-AF65-F5344CB8AC3E}">
        <p14:creationId xmlns:p14="http://schemas.microsoft.com/office/powerpoint/2010/main" val="2395351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They should notice that the years for each line are now running at the top. Before you play it again, with the “2023” final year at the top, return to the data gathered estimating the number of lines in Steps 1 &amp; 2 ask:</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“What’s the first year this data was collected?”</a:t>
            </a:r>
          </a:p>
          <a:p>
            <a:r>
              <a:rPr lang="en-US" sz="1200" b="0" i="1" kern="1200" dirty="0">
                <a:solidFill>
                  <a:schemeClr val="tx1"/>
                </a:solidFill>
                <a:effectLst/>
                <a:latin typeface="+mn-lt"/>
                <a:ea typeface="+mn-ea"/>
                <a:cs typeface="+mn-cs"/>
              </a:rPr>
              <a:t>Give students time to work in pairs/groups to determine their estimate for the start year. Record their solutions, adding a “Start Year” column to the chart. Ask them to justify their estimates – </a:t>
            </a:r>
            <a:r>
              <a:rPr lang="en-US" sz="1200" b="0" i="0" kern="1200" dirty="0">
                <a:solidFill>
                  <a:schemeClr val="tx1"/>
                </a:solidFill>
                <a:effectLst/>
                <a:latin typeface="+mn-lt"/>
                <a:ea typeface="+mn-ea"/>
                <a:cs typeface="+mn-cs"/>
              </a:rPr>
              <a:t>“how did you get </a:t>
            </a:r>
            <a:r>
              <a:rPr lang="en-US" sz="1200" b="0" i="0" kern="1200" dirty="0" err="1">
                <a:solidFill>
                  <a:schemeClr val="tx1"/>
                </a:solidFill>
                <a:effectLst/>
                <a:latin typeface="+mn-lt"/>
                <a:ea typeface="+mn-ea"/>
                <a:cs typeface="+mn-cs"/>
              </a:rPr>
              <a:t>this?”</a:t>
            </a:r>
            <a:r>
              <a:rPr lang="en-US" sz="1200" b="0" i="1" kern="1200" dirty="0" err="1">
                <a:solidFill>
                  <a:schemeClr val="tx1"/>
                </a:solidFill>
                <a:effectLst/>
                <a:latin typeface="+mn-lt"/>
                <a:ea typeface="+mn-ea"/>
                <a:cs typeface="+mn-cs"/>
              </a:rPr>
              <a:t>Once</a:t>
            </a:r>
            <a:r>
              <a:rPr lang="en-US" sz="1200" b="0" i="1" kern="1200" dirty="0">
                <a:solidFill>
                  <a:schemeClr val="tx1"/>
                </a:solidFill>
                <a:effectLst/>
                <a:latin typeface="+mn-lt"/>
                <a:ea typeface="+mn-ea"/>
                <a:cs typeface="+mn-cs"/>
              </a:rPr>
              <a:t> all estimates are recorded, play again, asking, </a:t>
            </a:r>
            <a:r>
              <a:rPr lang="en-US" sz="1200" b="0" i="0" kern="1200" dirty="0">
                <a:solidFill>
                  <a:schemeClr val="tx1"/>
                </a:solidFill>
                <a:effectLst/>
                <a:latin typeface="+mn-lt"/>
                <a:ea typeface="+mn-ea"/>
                <a:cs typeface="+mn-cs"/>
              </a:rPr>
              <a:t>“Notice the first year – pay attention!" </a:t>
            </a:r>
            <a:r>
              <a:rPr lang="en-US" sz="1200" b="0" i="1" kern="1200" dirty="0">
                <a:solidFill>
                  <a:schemeClr val="tx1"/>
                </a:solidFill>
                <a:effectLst/>
                <a:latin typeface="+mn-lt"/>
                <a:ea typeface="+mn-ea"/>
                <a:cs typeface="+mn-cs"/>
              </a:rPr>
              <a:t>(play it again if necessary!)</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Record the “Start Date” and “End Date” on the board. Ask the class, </a:t>
            </a:r>
            <a:r>
              <a:rPr lang="en-US" sz="1200" b="0" i="0" kern="1200" dirty="0">
                <a:solidFill>
                  <a:schemeClr val="tx1"/>
                </a:solidFill>
                <a:effectLst/>
                <a:latin typeface="+mn-lt"/>
                <a:ea typeface="+mn-ea"/>
                <a:cs typeface="+mn-cs"/>
              </a:rPr>
              <a:t>“Can we confirm the number of lines now that we have this information?”</a:t>
            </a:r>
          </a:p>
          <a:p>
            <a:endParaRPr lang="en-US" dirty="0"/>
          </a:p>
        </p:txBody>
      </p:sp>
      <p:sp>
        <p:nvSpPr>
          <p:cNvPr id="4" name="Slide Number Placeholder 3"/>
          <p:cNvSpPr>
            <a:spLocks noGrp="1"/>
          </p:cNvSpPr>
          <p:nvPr>
            <p:ph type="sldNum" sz="quarter" idx="5"/>
          </p:nvPr>
        </p:nvSpPr>
        <p:spPr/>
        <p:txBody>
          <a:bodyPr/>
          <a:lstStyle/>
          <a:p>
            <a:fld id="{2B95E2B6-D0AC-417E-853D-8FDD9C7BD3BD}" type="slidenum">
              <a:rPr lang="en-US" smtClean="0"/>
              <a:t>3</a:t>
            </a:fld>
            <a:endParaRPr lang="en-US"/>
          </a:p>
        </p:txBody>
      </p:sp>
    </p:spTree>
    <p:extLst>
      <p:ext uri="{BB962C8B-B14F-4D97-AF65-F5344CB8AC3E}">
        <p14:creationId xmlns:p14="http://schemas.microsoft.com/office/powerpoint/2010/main" val="416714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“What’s new now?”</a:t>
            </a:r>
          </a:p>
          <a:p>
            <a:r>
              <a:rPr lang="en-US" sz="1200" b="0" i="1" kern="1200" dirty="0">
                <a:solidFill>
                  <a:schemeClr val="tx1"/>
                </a:solidFill>
                <a:effectLst/>
                <a:latin typeface="+mn-lt"/>
                <a:ea typeface="+mn-ea"/>
                <a:cs typeface="+mn-cs"/>
              </a:rPr>
              <a:t>They should notice the numbers on the vertical axis, along with the title of the graph.</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Based on the title, what do these numbers on the vertical axis represent?</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What’s a reasonable unit? Review units that measure length, if necessary!</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95E2B6-D0AC-417E-853D-8FDD9C7BD3BD}" type="slidenum">
              <a:rPr lang="en-US" smtClean="0"/>
              <a:t>4</a:t>
            </a:fld>
            <a:endParaRPr lang="en-US"/>
          </a:p>
        </p:txBody>
      </p:sp>
    </p:spTree>
    <p:extLst>
      <p:ext uri="{BB962C8B-B14F-4D97-AF65-F5344CB8AC3E}">
        <p14:creationId xmlns:p14="http://schemas.microsoft.com/office/powerpoint/2010/main" val="1981132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“First, were we right about the units?”</a:t>
            </a:r>
          </a:p>
          <a:p>
            <a:r>
              <a:rPr lang="en-US" sz="1200" b="0" i="0" kern="1200" dirty="0">
                <a:solidFill>
                  <a:schemeClr val="tx1"/>
                </a:solidFill>
                <a:effectLst/>
                <a:latin typeface="+mn-lt"/>
                <a:ea typeface="+mn-ea"/>
                <a:cs typeface="+mn-cs"/>
              </a:rPr>
              <a:t>“Yikes! What happened at the end?”</a:t>
            </a:r>
          </a:p>
          <a:p>
            <a:r>
              <a:rPr lang="en-US" sz="1200" b="0" i="1" kern="1200" dirty="0">
                <a:solidFill>
                  <a:schemeClr val="tx1"/>
                </a:solidFill>
                <a:effectLst/>
                <a:latin typeface="+mn-lt"/>
                <a:ea typeface="+mn-ea"/>
                <a:cs typeface="+mn-cs"/>
              </a:rPr>
              <a:t>Before you play it again, have students discuss with pairs/groups and then share out what they saw happen in the graph at the end. Record their descriptions about what they see at the end and how it’s related to the prior screens. Play the video several times (or as many times as you think are needed) to support their theories of what they saw the first time.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95E2B6-D0AC-417E-853D-8FDD9C7BD3BD}" type="slidenum">
              <a:rPr lang="en-US" smtClean="0"/>
              <a:t>6</a:t>
            </a:fld>
            <a:endParaRPr lang="en-US"/>
          </a:p>
        </p:txBody>
      </p:sp>
    </p:spTree>
    <p:extLst>
      <p:ext uri="{BB962C8B-B14F-4D97-AF65-F5344CB8AC3E}">
        <p14:creationId xmlns:p14="http://schemas.microsoft.com/office/powerpoint/2010/main" val="203883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2D3C6-DA8F-6B73-A7CB-77CC992983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171AA6-9EDD-530F-4A01-4038FF4DAA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2B05FB-44DA-0021-67E2-1473C31BDB40}"/>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5" name="Footer Placeholder 4">
            <a:extLst>
              <a:ext uri="{FF2B5EF4-FFF2-40B4-BE49-F238E27FC236}">
                <a16:creationId xmlns:a16="http://schemas.microsoft.com/office/drawing/2014/main" id="{EC133324-119F-8BEB-DDD9-29DAB32C5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8BC1B-FA2D-71E5-9ECB-325CF4D7754B}"/>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1341529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B9C6-37EE-5A52-DA3F-B41D65B70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1E8F4-382A-DB60-4472-592F6D10E3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5DDF5-6AE5-3507-0395-766785BDBFAC}"/>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5" name="Footer Placeholder 4">
            <a:extLst>
              <a:ext uri="{FF2B5EF4-FFF2-40B4-BE49-F238E27FC236}">
                <a16:creationId xmlns:a16="http://schemas.microsoft.com/office/drawing/2014/main" id="{58B36C0B-E216-7B0E-2011-ACA46F7D7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4B17D-FE66-4DCB-E6C4-29EBDE587B5D}"/>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1035959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03B25D-498F-21A4-BBC8-C601622C1D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FB57F2-81B3-28E7-F1F7-03A6B2F1B7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08E4-8D8A-45E4-BB87-383CE9234112}"/>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5" name="Footer Placeholder 4">
            <a:extLst>
              <a:ext uri="{FF2B5EF4-FFF2-40B4-BE49-F238E27FC236}">
                <a16:creationId xmlns:a16="http://schemas.microsoft.com/office/drawing/2014/main" id="{22717FB1-4C8F-F31E-6257-0A3364F56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769A5D-74FD-1B8C-F763-6D25F387A79B}"/>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2941206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40CF-97F1-19A1-1788-D887095BC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852F97-9CAD-EA9F-5B3D-F9FBDB5CC1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6E3D5E-3FDC-4A36-8E99-EBBF644817D4}"/>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5" name="Footer Placeholder 4">
            <a:extLst>
              <a:ext uri="{FF2B5EF4-FFF2-40B4-BE49-F238E27FC236}">
                <a16:creationId xmlns:a16="http://schemas.microsoft.com/office/drawing/2014/main" id="{3380CF05-CD91-7B7C-92D3-A44A2993C1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B53E-97F4-0E10-B8CF-288DD6FAE40C}"/>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3202914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31618-0573-BD76-5C0F-02E73BEB3CA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E1BBD-E3E7-9C4E-E473-32ED7C40603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8CC64E-5EA6-184F-6A6B-D01A4E4E5D51}"/>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5" name="Footer Placeholder 4">
            <a:extLst>
              <a:ext uri="{FF2B5EF4-FFF2-40B4-BE49-F238E27FC236}">
                <a16:creationId xmlns:a16="http://schemas.microsoft.com/office/drawing/2014/main" id="{25E64871-8F82-F513-D592-6BAC8478F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AB8DA7-7E31-7F04-A2AA-FA01F2FCE4F4}"/>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2153210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41B0D-4C00-010B-145D-604BEC44FC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1A2E7D-E9E1-D3C2-D35F-BC70D3E953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560B0F-C40F-44B8-BB23-1805DDE960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76333D-594F-A504-68F8-3D2848EE72F1}"/>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6" name="Footer Placeholder 5">
            <a:extLst>
              <a:ext uri="{FF2B5EF4-FFF2-40B4-BE49-F238E27FC236}">
                <a16:creationId xmlns:a16="http://schemas.microsoft.com/office/drawing/2014/main" id="{2EAB0973-E7CC-2925-2EC8-AA1854ADA5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4B23E0-343D-8564-D13F-8C1006A468A7}"/>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351139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002-0A37-6086-9CA6-39EA9DE38C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79E3A6-6FB4-B3C3-3C12-C44F2EF070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E2E854-3AF8-657A-F881-52CB2F2DC5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8262A0-9054-6C59-9623-D83160C631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93886-F2D1-5195-C060-0145C7CA76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D1DCC-8BCD-C661-F497-7D546CDA2A3F}"/>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8" name="Footer Placeholder 7">
            <a:extLst>
              <a:ext uri="{FF2B5EF4-FFF2-40B4-BE49-F238E27FC236}">
                <a16:creationId xmlns:a16="http://schemas.microsoft.com/office/drawing/2014/main" id="{4D825AA1-0ABE-8622-3D26-9B2FF147B8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D663BF-0CC7-35E9-35F9-3404868FE794}"/>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140114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A244F-0D9C-1AE3-8F44-A254B2F605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2C1E16-6CF5-158B-489C-D425F5193B57}"/>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4" name="Footer Placeholder 3">
            <a:extLst>
              <a:ext uri="{FF2B5EF4-FFF2-40B4-BE49-F238E27FC236}">
                <a16:creationId xmlns:a16="http://schemas.microsoft.com/office/drawing/2014/main" id="{006CC8FB-6309-5103-E8F2-8BB2925456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8032E3-DA43-81F8-76A7-B6A36BDDA68E}"/>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33223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6ECD0A-3978-E097-3697-DE01E7855D5C}"/>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3" name="Footer Placeholder 2">
            <a:extLst>
              <a:ext uri="{FF2B5EF4-FFF2-40B4-BE49-F238E27FC236}">
                <a16:creationId xmlns:a16="http://schemas.microsoft.com/office/drawing/2014/main" id="{13B342ED-A2EE-F42C-EDBB-ABFB9567FA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DF7AED-4361-96BB-B441-D4815D6CD636}"/>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3386597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FD3A-E407-36A1-02F2-718B30EDF0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B7A338-38AB-0629-3ECC-F9883D8922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AF6DCE-A473-8FC1-D12D-9535A7228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C0ECFD-7EE9-3017-5E0D-7512B5573B8F}"/>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6" name="Footer Placeholder 5">
            <a:extLst>
              <a:ext uri="{FF2B5EF4-FFF2-40B4-BE49-F238E27FC236}">
                <a16:creationId xmlns:a16="http://schemas.microsoft.com/office/drawing/2014/main" id="{75690FEF-0E08-AF2B-5ED1-8107BC917E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92C327-2EDC-98B0-7D9A-05D95C63B6DB}"/>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92760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45A51-5F92-1D61-39FA-8546D112C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8FA829-9883-0E51-DAA7-DF00A638A6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F62573E-95B1-2DF5-15F4-F20E8A218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860F07-D320-D6FD-4AA9-5821EC369C1D}"/>
              </a:ext>
            </a:extLst>
          </p:cNvPr>
          <p:cNvSpPr>
            <a:spLocks noGrp="1"/>
          </p:cNvSpPr>
          <p:nvPr>
            <p:ph type="dt" sz="half" idx="10"/>
          </p:nvPr>
        </p:nvSpPr>
        <p:spPr/>
        <p:txBody>
          <a:bodyPr/>
          <a:lstStyle/>
          <a:p>
            <a:fld id="{3FFBEB7A-8B33-B242-898F-DDA1408A539B}" type="datetimeFigureOut">
              <a:rPr lang="en-US" smtClean="0"/>
              <a:t>9/3/2025</a:t>
            </a:fld>
            <a:endParaRPr lang="en-US"/>
          </a:p>
        </p:txBody>
      </p:sp>
      <p:sp>
        <p:nvSpPr>
          <p:cNvPr id="6" name="Footer Placeholder 5">
            <a:extLst>
              <a:ext uri="{FF2B5EF4-FFF2-40B4-BE49-F238E27FC236}">
                <a16:creationId xmlns:a16="http://schemas.microsoft.com/office/drawing/2014/main" id="{0248A59E-8C45-ACA7-93CA-FB407B2AE4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7495A-B793-5FC0-5D77-7CBF81749864}"/>
              </a:ext>
            </a:extLst>
          </p:cNvPr>
          <p:cNvSpPr>
            <a:spLocks noGrp="1"/>
          </p:cNvSpPr>
          <p:nvPr>
            <p:ph type="sldNum" sz="quarter" idx="12"/>
          </p:nvPr>
        </p:nvSpPr>
        <p:spPr/>
        <p:txBody>
          <a:bodyPr/>
          <a:lstStyle/>
          <a:p>
            <a:fld id="{0DAEEF33-610F-9A4B-AEE4-12B45E1E5AC6}" type="slidenum">
              <a:rPr lang="en-US" smtClean="0"/>
              <a:t>‹#›</a:t>
            </a:fld>
            <a:endParaRPr lang="en-US"/>
          </a:p>
        </p:txBody>
      </p:sp>
    </p:spTree>
    <p:extLst>
      <p:ext uri="{BB962C8B-B14F-4D97-AF65-F5344CB8AC3E}">
        <p14:creationId xmlns:p14="http://schemas.microsoft.com/office/powerpoint/2010/main" val="182084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213AF-0A57-382C-27C3-C11BAA3169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C6062B-F885-1032-CABF-783DCFBFF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9FAECA-70F2-2A60-92F1-75151942D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FFBEB7A-8B33-B242-898F-DDA1408A539B}" type="datetimeFigureOut">
              <a:rPr lang="en-US" smtClean="0"/>
              <a:t>9/3/2025</a:t>
            </a:fld>
            <a:endParaRPr lang="en-US"/>
          </a:p>
        </p:txBody>
      </p:sp>
      <p:sp>
        <p:nvSpPr>
          <p:cNvPr id="5" name="Footer Placeholder 4">
            <a:extLst>
              <a:ext uri="{FF2B5EF4-FFF2-40B4-BE49-F238E27FC236}">
                <a16:creationId xmlns:a16="http://schemas.microsoft.com/office/drawing/2014/main" id="{F75B6E06-0CD7-9751-10C3-4C2162EA10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03C3546-5F2D-EFA5-9552-D27C938893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DAEEF33-610F-9A4B-AEE4-12B45E1E5AC6}" type="slidenum">
              <a:rPr lang="en-US" smtClean="0"/>
              <a:t>‹#›</a:t>
            </a:fld>
            <a:endParaRPr lang="en-US"/>
          </a:p>
        </p:txBody>
      </p:sp>
    </p:spTree>
    <p:extLst>
      <p:ext uri="{BB962C8B-B14F-4D97-AF65-F5344CB8AC3E}">
        <p14:creationId xmlns:p14="http://schemas.microsoft.com/office/powerpoint/2010/main" val="1393030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LevelRise_Slow_1.mp4 [video-to-gif output image]">
            <a:extLst>
              <a:ext uri="{FF2B5EF4-FFF2-40B4-BE49-F238E27FC236}">
                <a16:creationId xmlns:a16="http://schemas.microsoft.com/office/drawing/2014/main" id="{636178E9-C7E1-E7AD-4318-28EAA5739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209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aLevelRise_Slow_2.mp4 [video-to-gif output image]">
            <a:extLst>
              <a:ext uri="{FF2B5EF4-FFF2-40B4-BE49-F238E27FC236}">
                <a16:creationId xmlns:a16="http://schemas.microsoft.com/office/drawing/2014/main" id="{CEE056DF-ED1F-7527-9977-A040D12A8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52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aLevelRise_Slow_3.mp4 [video-to-gif output image]">
            <a:extLst>
              <a:ext uri="{FF2B5EF4-FFF2-40B4-BE49-F238E27FC236}">
                <a16:creationId xmlns:a16="http://schemas.microsoft.com/office/drawing/2014/main" id="{B2FB9C3A-486C-04B9-28C6-4E6450FBA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237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aLevelRise_Slow_4.mp4 [video-to-gif output image]">
            <a:extLst>
              <a:ext uri="{FF2B5EF4-FFF2-40B4-BE49-F238E27FC236}">
                <a16:creationId xmlns:a16="http://schemas.microsoft.com/office/drawing/2014/main" id="{F07C5001-EF09-5500-E491-3134AFCDC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88033" cy="691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003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aLevelRise_Slow_5.mp4 [video-to-gif output image]">
            <a:extLst>
              <a:ext uri="{FF2B5EF4-FFF2-40B4-BE49-F238E27FC236}">
                <a16:creationId xmlns:a16="http://schemas.microsoft.com/office/drawing/2014/main" id="{B9DF21EB-04E8-FAD8-F863-9A3AC10D4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2521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8173D7D-395E-3DFC-D15A-2DFA0A89EF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9869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TotalTime>
  <Words>664</Words>
  <Application>Microsoft Office PowerPoint</Application>
  <PresentationFormat>Widescreen</PresentationFormat>
  <Paragraphs>36</Paragraphs>
  <Slides>6</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David Yerger</dc:creator>
  <cp:lastModifiedBy>David Yerger</cp:lastModifiedBy>
  <cp:revision>2</cp:revision>
  <dcterms:created xsi:type="dcterms:W3CDTF">2025-09-03T03:39:54Z</dcterms:created>
  <dcterms:modified xsi:type="dcterms:W3CDTF">2025-09-03T14:07:37Z</dcterms:modified>
</cp:coreProperties>
</file>